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ondensed" charset="1" panose="02000000000000000000"/>
      <p:regular r:id="rId10"/>
    </p:embeddedFont>
    <p:embeddedFont>
      <p:font typeface="Roboto Condensed Bold" charset="1" panose="02000000000000000000"/>
      <p:regular r:id="rId11"/>
    </p:embeddedFont>
    <p:embeddedFont>
      <p:font typeface="Roboto Condensed Italics" charset="1" panose="02000000000000000000"/>
      <p:regular r:id="rId12"/>
    </p:embeddedFont>
    <p:embeddedFont>
      <p:font typeface="Roboto Condensed Bold Italics" charset="1" panose="02000000000000000000"/>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Open Sans Light" charset="1" panose="020B0306030504020204"/>
      <p:regular r:id="rId18"/>
    </p:embeddedFont>
    <p:embeddedFont>
      <p:font typeface="Open Sans Light Italics" charset="1" panose="020B0306030504020204"/>
      <p:regular r:id="rId19"/>
    </p:embeddedFont>
    <p:embeddedFont>
      <p:font typeface="Open Sans Ultra-Bold" charset="1" panose="00000000000000000000"/>
      <p:regular r:id="rId20"/>
    </p:embeddedFont>
    <p:embeddedFont>
      <p:font typeface="Open Sans Ultra-Bold Italics"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jpeg>
</file>

<file path=ppt/media/image12.png>
</file>

<file path=ppt/media/image2.svg>
</file>

<file path=ppt/media/image3.jpe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1.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1.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2926113" y="-4777360"/>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917265" y="-8450056"/>
            <a:ext cx="17520116" cy="1752011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B3C8"/>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332240" y="0"/>
            <a:ext cx="8955760" cy="895576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4"/>
              <a:stretch>
                <a:fillRect l="-25046" t="0" r="-25046" b="0"/>
              </a:stretch>
            </a:blipFill>
          </p:spPr>
        </p:sp>
      </p:grpSp>
      <p:grpSp>
        <p:nvGrpSpPr>
          <p:cNvPr name="Group 8" id="8"/>
          <p:cNvGrpSpPr>
            <a:grpSpLocks noChangeAspect="true"/>
          </p:cNvGrpSpPr>
          <p:nvPr/>
        </p:nvGrpSpPr>
        <p:grpSpPr>
          <a:xfrm rot="0">
            <a:off x="8446077" y="2640449"/>
            <a:ext cx="4062386" cy="4062386"/>
            <a:chOff x="0" y="0"/>
            <a:chExt cx="6350000" cy="6350000"/>
          </a:xfrm>
        </p:grpSpPr>
        <p:sp>
          <p:nvSpPr>
            <p:cNvPr name="Freeform 9" id="9"/>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8DB3C8"/>
            </a:solidFill>
          </p:spPr>
        </p:sp>
        <p:sp>
          <p:nvSpPr>
            <p:cNvPr name="Freeform 10" id="10"/>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5"/>
              <a:stretch>
                <a:fillRect l="-25806" t="0" r="-44205" b="-13137"/>
              </a:stretch>
            </a:blipFill>
          </p:spPr>
        </p:sp>
      </p:grpSp>
      <p:sp>
        <p:nvSpPr>
          <p:cNvPr name="Freeform 11" id="11"/>
          <p:cNvSpPr/>
          <p:nvPr/>
        </p:nvSpPr>
        <p:spPr>
          <a:xfrm flipH="false" flipV="false" rot="9675324">
            <a:off x="-1523214" y="5006317"/>
            <a:ext cx="24228392" cy="8121818"/>
          </a:xfrm>
          <a:custGeom>
            <a:avLst/>
            <a:gdLst/>
            <a:ahLst/>
            <a:cxnLst/>
            <a:rect r="r" b="b" t="t" l="l"/>
            <a:pathLst>
              <a:path h="8121818" w="24228392">
                <a:moveTo>
                  <a:pt x="0" y="0"/>
                </a:moveTo>
                <a:lnTo>
                  <a:pt x="24228392" y="0"/>
                </a:lnTo>
                <a:lnTo>
                  <a:pt x="24228392" y="8121817"/>
                </a:lnTo>
                <a:lnTo>
                  <a:pt x="0" y="8121817"/>
                </a:lnTo>
                <a:lnTo>
                  <a:pt x="0" y="0"/>
                </a:lnTo>
                <a:close/>
              </a:path>
            </a:pathLst>
          </a:custGeom>
          <a:blipFill>
            <a:blip r:embed="rId6">
              <a:extLst>
                <a:ext uri="{96DAC541-7B7A-43D3-8B79-37D633B846F1}">
                  <asvg:svgBlip xmlns:asvg="http://schemas.microsoft.com/office/drawing/2016/SVG/main" r:embed="rId7"/>
                </a:ext>
              </a:extLst>
            </a:blip>
            <a:stretch>
              <a:fillRect l="0" t="-46918" r="0" b="0"/>
            </a:stretch>
          </a:blipFill>
        </p:spPr>
      </p:sp>
      <p:sp>
        <p:nvSpPr>
          <p:cNvPr name="TextBox 12" id="12"/>
          <p:cNvSpPr txBox="true"/>
          <p:nvPr/>
        </p:nvSpPr>
        <p:spPr>
          <a:xfrm rot="0">
            <a:off x="1028700" y="5901499"/>
            <a:ext cx="10928232"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CyberSec Overview</a:t>
            </a:r>
          </a:p>
        </p:txBody>
      </p:sp>
      <p:sp>
        <p:nvSpPr>
          <p:cNvPr name="TextBox 13" id="13"/>
          <p:cNvSpPr txBox="true"/>
          <p:nvPr/>
        </p:nvSpPr>
        <p:spPr>
          <a:xfrm rot="0">
            <a:off x="1028700" y="7293329"/>
            <a:ext cx="9448570"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ITP63</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11657162" y="-4058662"/>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4">
              <a:extLst>
                <a:ext uri="{96DAC541-7B7A-43D3-8B79-37D633B846F1}">
                  <asvg:svgBlip xmlns:asvg="http://schemas.microsoft.com/office/drawing/2016/SVG/main" r:embed="rId5"/>
                </a:ext>
              </a:extLst>
            </a:blip>
            <a:stretch>
              <a:fillRect l="0" t="-46918" r="0" b="0"/>
            </a:stretch>
          </a:blipFill>
        </p:spPr>
      </p:sp>
      <p:sp>
        <p:nvSpPr>
          <p:cNvPr name="Freeform 4" id="4"/>
          <p:cNvSpPr/>
          <p:nvPr/>
        </p:nvSpPr>
        <p:spPr>
          <a:xfrm flipH="false" flipV="false" rot="8803574">
            <a:off x="-3009583" y="4548552"/>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6">
              <a:extLst>
                <a:ext uri="{96DAC541-7B7A-43D3-8B79-37D633B846F1}">
                  <asvg:svgBlip xmlns:asvg="http://schemas.microsoft.com/office/drawing/2016/SVG/main" r:embed="rId7"/>
                </a:ext>
              </a:extLst>
            </a:blip>
            <a:stretch>
              <a:fillRect l="0" t="0" r="0" b="-44624"/>
            </a:stretch>
          </a:blipFill>
        </p:spPr>
      </p:sp>
      <p:sp>
        <p:nvSpPr>
          <p:cNvPr name="Freeform 5" id="5"/>
          <p:cNvSpPr/>
          <p:nvPr/>
        </p:nvSpPr>
        <p:spPr>
          <a:xfrm flipH="false" flipV="false" rot="3506033">
            <a:off x="14234868" y="4995907"/>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6">
              <a:extLst>
                <a:ext uri="{96DAC541-7B7A-43D3-8B79-37D633B846F1}">
                  <asvg:svgBlip xmlns:asvg="http://schemas.microsoft.com/office/drawing/2016/SVG/main" r:embed="rId7"/>
                </a:ext>
              </a:extLst>
            </a:blip>
            <a:stretch>
              <a:fillRect l="0" t="0" r="0" b="-44624"/>
            </a:stretch>
          </a:blipFill>
        </p:spPr>
      </p:sp>
      <p:sp>
        <p:nvSpPr>
          <p:cNvPr name="TextBox 6" id="6"/>
          <p:cNvSpPr txBox="true"/>
          <p:nvPr/>
        </p:nvSpPr>
        <p:spPr>
          <a:xfrm rot="0">
            <a:off x="1554750" y="895350"/>
            <a:ext cx="501304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Cybersecurity</a:t>
            </a:r>
          </a:p>
        </p:txBody>
      </p:sp>
      <p:sp>
        <p:nvSpPr>
          <p:cNvPr name="TextBox 7" id="7"/>
          <p:cNvSpPr txBox="true"/>
          <p:nvPr/>
        </p:nvSpPr>
        <p:spPr>
          <a:xfrm rot="0">
            <a:off x="2275937" y="2965531"/>
            <a:ext cx="938122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White-hat hackers, also known as authorized attackers, are those who act with authorization and seek to discover security vulnerabilities with the intent of correcting them. </a:t>
            </a:r>
          </a:p>
          <a:p>
            <a:pPr>
              <a:lnSpc>
                <a:spcPts val="4200"/>
              </a:lnSpc>
            </a:pPr>
          </a:p>
        </p:txBody>
      </p:sp>
      <p:sp>
        <p:nvSpPr>
          <p:cNvPr name="TextBox 8" id="8"/>
          <p:cNvSpPr txBox="true"/>
          <p:nvPr/>
        </p:nvSpPr>
        <p:spPr>
          <a:xfrm rot="0">
            <a:off x="2275937" y="5067300"/>
            <a:ext cx="9381225" cy="1600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Black-hat hackers, also known as unauthorized attackers, are those with malicious intent.</a:t>
            </a:r>
          </a:p>
          <a:p>
            <a:pPr>
              <a:lnSpc>
                <a:spcPts val="4200"/>
              </a:lnSpc>
            </a:pPr>
          </a:p>
        </p:txBody>
      </p:sp>
      <p:sp>
        <p:nvSpPr>
          <p:cNvPr name="TextBox 9" id="9"/>
          <p:cNvSpPr txBox="true"/>
          <p:nvPr/>
        </p:nvSpPr>
        <p:spPr>
          <a:xfrm rot="0">
            <a:off x="2275937" y="6852175"/>
            <a:ext cx="938122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Gray-hat hackers, also known as semi-authorized attackers, are those who fall somewhere between white- and black-hat hackers. </a:t>
            </a:r>
          </a:p>
          <a:p>
            <a:pPr>
              <a:lnSpc>
                <a:spcPts val="4200"/>
              </a:lnSpc>
            </a:pPr>
          </a:p>
        </p:txBody>
      </p:sp>
      <p:sp>
        <p:nvSpPr>
          <p:cNvPr name="TextBox 10" id="10"/>
          <p:cNvSpPr txBox="true"/>
          <p:nvPr/>
        </p:nvSpPr>
        <p:spPr>
          <a:xfrm rot="0">
            <a:off x="1554750" y="1866265"/>
            <a:ext cx="7896908"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Adversaries types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0">
            <a:off x="10283949" y="-5270406"/>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2352530"/>
            <a:ext cx="4084047"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Thank</a:t>
            </a:r>
          </a:p>
        </p:txBody>
      </p:sp>
      <p:sp>
        <p:nvSpPr>
          <p:cNvPr name="TextBox 5" id="5"/>
          <p:cNvSpPr txBox="true"/>
          <p:nvPr/>
        </p:nvSpPr>
        <p:spPr>
          <a:xfrm rot="0">
            <a:off x="1028700" y="3668462"/>
            <a:ext cx="4084047"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4">
              <a:extLst>
                <a:ext uri="{96DAC541-7B7A-43D3-8B79-37D633B846F1}">
                  <asvg:svgBlip xmlns:asvg="http://schemas.microsoft.com/office/drawing/2016/SVG/main" r:embed="rId5"/>
                </a:ext>
              </a:extLst>
            </a:blip>
            <a:stretch>
              <a:fillRect l="0" t="0" r="0" b="-44624"/>
            </a:stretch>
          </a:blipFill>
        </p:spPr>
      </p:sp>
      <p:sp>
        <p:nvSpPr>
          <p:cNvPr name="Freeform 4" id="4"/>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4">
              <a:extLst>
                <a:ext uri="{96DAC541-7B7A-43D3-8B79-37D633B846F1}">
                  <asvg:svgBlip xmlns:asvg="http://schemas.microsoft.com/office/drawing/2016/SVG/main" r:embed="rId5"/>
                </a:ext>
              </a:extLst>
            </a:blip>
            <a:stretch>
              <a:fillRect l="0" t="0" r="0" b="-81120"/>
            </a:stretch>
          </a:blipFill>
        </p:spPr>
      </p:sp>
      <p:sp>
        <p:nvSpPr>
          <p:cNvPr name="Freeform 5" id="5"/>
          <p:cNvSpPr/>
          <p:nvPr/>
        </p:nvSpPr>
        <p:spPr>
          <a:xfrm flipH="false" flipV="false" rot="0">
            <a:off x="1028700" y="1704042"/>
            <a:ext cx="6759015" cy="6332045"/>
          </a:xfrm>
          <a:custGeom>
            <a:avLst/>
            <a:gdLst/>
            <a:ahLst/>
            <a:cxnLst/>
            <a:rect r="r" b="b" t="t" l="l"/>
            <a:pathLst>
              <a:path h="6332045" w="6759015">
                <a:moveTo>
                  <a:pt x="0" y="0"/>
                </a:moveTo>
                <a:lnTo>
                  <a:pt x="6759015" y="0"/>
                </a:lnTo>
                <a:lnTo>
                  <a:pt x="6759015" y="6332045"/>
                </a:lnTo>
                <a:lnTo>
                  <a:pt x="0" y="6332045"/>
                </a:lnTo>
                <a:lnTo>
                  <a:pt x="0" y="0"/>
                </a:lnTo>
                <a:close/>
              </a:path>
            </a:pathLst>
          </a:custGeom>
          <a:blipFill>
            <a:blip r:embed="rId6"/>
            <a:stretch>
              <a:fillRect l="0" t="0" r="0" b="0"/>
            </a:stretch>
          </a:blipFill>
        </p:spPr>
      </p:sp>
      <p:sp>
        <p:nvSpPr>
          <p:cNvPr name="TextBox 6" id="6"/>
          <p:cNvSpPr txBox="true"/>
          <p:nvPr/>
        </p:nvSpPr>
        <p:spPr>
          <a:xfrm rot="0">
            <a:off x="8795563" y="1527309"/>
            <a:ext cx="403250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CyberSec</a:t>
            </a:r>
          </a:p>
        </p:txBody>
      </p:sp>
      <p:sp>
        <p:nvSpPr>
          <p:cNvPr name="TextBox 7" id="7"/>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Cybersecurity is the practice of protecting systems, networks, and programs from digital attacks (cyberattacks) - Cisco </a:t>
            </a:r>
          </a:p>
          <a:p>
            <a:pPr>
              <a:lnSpc>
                <a:spcPts val="420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p:nvPr/>
        </p:nvGrpSpPr>
        <p:grpSpPr>
          <a:xfrm rot="0">
            <a:off x="1028700" y="2489900"/>
            <a:ext cx="16230600" cy="6714509"/>
            <a:chOff x="0" y="0"/>
            <a:chExt cx="4274726" cy="1768430"/>
          </a:xfrm>
        </p:grpSpPr>
        <p:sp>
          <p:nvSpPr>
            <p:cNvPr name="Freeform 4" id="4"/>
            <p:cNvSpPr/>
            <p:nvPr/>
          </p:nvSpPr>
          <p:spPr>
            <a:xfrm flipH="false" flipV="false" rot="0">
              <a:off x="0" y="0"/>
              <a:ext cx="4274726" cy="1768430"/>
            </a:xfrm>
            <a:custGeom>
              <a:avLst/>
              <a:gdLst/>
              <a:ahLst/>
              <a:cxnLst/>
              <a:rect r="r" b="b" t="t" l="l"/>
              <a:pathLst>
                <a:path h="1768430" w="4274726">
                  <a:moveTo>
                    <a:pt x="24327" y="0"/>
                  </a:moveTo>
                  <a:lnTo>
                    <a:pt x="4250399" y="0"/>
                  </a:lnTo>
                  <a:cubicBezTo>
                    <a:pt x="4263834" y="0"/>
                    <a:pt x="4274726" y="10891"/>
                    <a:pt x="4274726" y="24327"/>
                  </a:cubicBezTo>
                  <a:lnTo>
                    <a:pt x="4274726" y="1744104"/>
                  </a:lnTo>
                  <a:cubicBezTo>
                    <a:pt x="4274726" y="1750556"/>
                    <a:pt x="4272163" y="1756743"/>
                    <a:pt x="4267601" y="1761305"/>
                  </a:cubicBezTo>
                  <a:cubicBezTo>
                    <a:pt x="4263039" y="1765867"/>
                    <a:pt x="4256851" y="1768430"/>
                    <a:pt x="4250399" y="1768430"/>
                  </a:cubicBezTo>
                  <a:lnTo>
                    <a:pt x="24327" y="1768430"/>
                  </a:lnTo>
                  <a:cubicBezTo>
                    <a:pt x="10891" y="1768430"/>
                    <a:pt x="0" y="1757539"/>
                    <a:pt x="0" y="1744104"/>
                  </a:cubicBezTo>
                  <a:lnTo>
                    <a:pt x="0" y="24327"/>
                  </a:lnTo>
                  <a:cubicBezTo>
                    <a:pt x="0" y="10891"/>
                    <a:pt x="10891" y="0"/>
                    <a:pt x="24327" y="0"/>
                  </a:cubicBezTo>
                  <a:close/>
                </a:path>
              </a:pathLst>
            </a:custGeom>
            <a:solidFill>
              <a:srgbClr val="0B3C5A"/>
            </a:solidFill>
          </p:spPr>
        </p:sp>
        <p:sp>
          <p:nvSpPr>
            <p:cNvPr name="TextBox 5" id="5"/>
            <p:cNvSpPr txBox="true"/>
            <p:nvPr/>
          </p:nvSpPr>
          <p:spPr>
            <a:xfrm>
              <a:off x="0" y="-38100"/>
              <a:ext cx="4274726" cy="180653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4864722" y="-3091596"/>
            <a:ext cx="5352128" cy="5091211"/>
          </a:xfrm>
          <a:custGeom>
            <a:avLst/>
            <a:gdLst/>
            <a:ahLst/>
            <a:cxnLst/>
            <a:rect r="r" b="b" t="t" l="l"/>
            <a:pathLst>
              <a:path h="5091211" w="5352128">
                <a:moveTo>
                  <a:pt x="0" y="0"/>
                </a:moveTo>
                <a:lnTo>
                  <a:pt x="5352128" y="0"/>
                </a:lnTo>
                <a:lnTo>
                  <a:pt x="5352128" y="5091211"/>
                </a:lnTo>
                <a:lnTo>
                  <a:pt x="0" y="50912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933033" y="-3091596"/>
            <a:ext cx="5352128" cy="5091211"/>
          </a:xfrm>
          <a:custGeom>
            <a:avLst/>
            <a:gdLst/>
            <a:ahLst/>
            <a:cxnLst/>
            <a:rect r="r" b="b" t="t" l="l"/>
            <a:pathLst>
              <a:path h="5091211" w="5352128">
                <a:moveTo>
                  <a:pt x="0" y="0"/>
                </a:moveTo>
                <a:lnTo>
                  <a:pt x="5352128" y="0"/>
                </a:lnTo>
                <a:lnTo>
                  <a:pt x="5352128" y="5091211"/>
                </a:lnTo>
                <a:lnTo>
                  <a:pt x="0" y="50912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8904660" y="895350"/>
            <a:ext cx="408182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Objectives</a:t>
            </a:r>
          </a:p>
        </p:txBody>
      </p:sp>
      <p:sp>
        <p:nvSpPr>
          <p:cNvPr name="TextBox 9" id="9"/>
          <p:cNvSpPr txBox="true"/>
          <p:nvPr/>
        </p:nvSpPr>
        <p:spPr>
          <a:xfrm rot="0">
            <a:off x="5399027" y="895350"/>
            <a:ext cx="371020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CyberSec</a:t>
            </a:r>
          </a:p>
        </p:txBody>
      </p:sp>
      <p:sp>
        <p:nvSpPr>
          <p:cNvPr name="TextBox 10" id="10"/>
          <p:cNvSpPr txBox="true"/>
          <p:nvPr/>
        </p:nvSpPr>
        <p:spPr>
          <a:xfrm rot="0">
            <a:off x="1981780" y="3054118"/>
            <a:ext cx="4294815" cy="5867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Confidentiality </a:t>
            </a:r>
            <a:r>
              <a:rPr lang="en-US" sz="3000">
                <a:solidFill>
                  <a:srgbClr val="FFFFFF"/>
                </a:solidFill>
                <a:latin typeface="Roboto Condensed"/>
              </a:rPr>
              <a:t>ensures that unauthorized individuals are not able to gain access to sensitive information (ie develop and implement security controls, including firewalls, access control lists, and encryption, to prevent unauthorized access to information)</a:t>
            </a:r>
          </a:p>
          <a:p>
            <a:pPr>
              <a:lnSpc>
                <a:spcPts val="4200"/>
              </a:lnSpc>
            </a:pPr>
          </a:p>
        </p:txBody>
      </p:sp>
      <p:sp>
        <p:nvSpPr>
          <p:cNvPr name="TextBox 11" id="11"/>
          <p:cNvSpPr txBox="true"/>
          <p:nvPr/>
        </p:nvSpPr>
        <p:spPr>
          <a:xfrm rot="0">
            <a:off x="7095903" y="3054118"/>
            <a:ext cx="4294815" cy="5867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Integrity </a:t>
            </a:r>
            <a:r>
              <a:rPr lang="en-US" sz="3000">
                <a:solidFill>
                  <a:srgbClr val="FFFFFF"/>
                </a:solidFill>
                <a:latin typeface="Roboto Condensed"/>
              </a:rPr>
              <a:t>ensures that there are no unauthorized modifications to information or systems, either intentionally or unintentionally. Integrity controls, such as hashing and integrity monitoring solutions, seek to enforce this requirement. </a:t>
            </a:r>
          </a:p>
          <a:p>
            <a:pPr>
              <a:lnSpc>
                <a:spcPts val="4200"/>
              </a:lnSpc>
            </a:pPr>
          </a:p>
        </p:txBody>
      </p:sp>
      <p:sp>
        <p:nvSpPr>
          <p:cNvPr name="TextBox 12" id="12"/>
          <p:cNvSpPr txBox="true"/>
          <p:nvPr/>
        </p:nvSpPr>
        <p:spPr>
          <a:xfrm rot="0">
            <a:off x="12210026" y="3054118"/>
            <a:ext cx="4294815" cy="6400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Availability </a:t>
            </a:r>
            <a:r>
              <a:rPr lang="en-US" sz="3000">
                <a:solidFill>
                  <a:srgbClr val="FFFFFF"/>
                </a:solidFill>
                <a:latin typeface="Roboto Condensed"/>
              </a:rPr>
              <a:t>ensures that information and systems are ready to meet the needs of legitimate users at the time those users request them. Availability controls, such as fault tolerance, clustering, and backups, seek to ensure that legitimate users may gain access as needed. </a:t>
            </a:r>
          </a:p>
          <a:p>
            <a:pPr>
              <a:lnSpc>
                <a:spcPts val="42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3159913" y="-7244187"/>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4421624">
            <a:off x="13622333" y="5777762"/>
            <a:ext cx="7273934" cy="7875811"/>
          </a:xfrm>
          <a:custGeom>
            <a:avLst/>
            <a:gdLst/>
            <a:ahLst/>
            <a:cxnLst/>
            <a:rect r="r" b="b" t="t" l="l"/>
            <a:pathLst>
              <a:path h="7875811" w="7273934">
                <a:moveTo>
                  <a:pt x="0" y="7875810"/>
                </a:moveTo>
                <a:lnTo>
                  <a:pt x="7273934" y="7875810"/>
                </a:lnTo>
                <a:lnTo>
                  <a:pt x="7273934" y="0"/>
                </a:lnTo>
                <a:lnTo>
                  <a:pt x="0" y="0"/>
                </a:lnTo>
                <a:lnTo>
                  <a:pt x="0" y="7875810"/>
                </a:lnTo>
                <a:close/>
              </a:path>
            </a:pathLst>
          </a:custGeom>
          <a:blipFill>
            <a:blip r:embed="rId4">
              <a:extLst>
                <a:ext uri="{96DAC541-7B7A-43D3-8B79-37D633B846F1}">
                  <asvg:svgBlip xmlns:asvg="http://schemas.microsoft.com/office/drawing/2016/SVG/main" r:embed="rId5"/>
                </a:ext>
              </a:extLst>
            </a:blip>
            <a:stretch>
              <a:fillRect l="0" t="-40468" r="0" b="0"/>
            </a:stretch>
          </a:blipFill>
        </p:spPr>
      </p:sp>
      <p:sp>
        <p:nvSpPr>
          <p:cNvPr name="Freeform 4" id="4"/>
          <p:cNvSpPr/>
          <p:nvPr/>
        </p:nvSpPr>
        <p:spPr>
          <a:xfrm flipH="false" flipV="false" rot="0">
            <a:off x="8329910" y="2046432"/>
            <a:ext cx="9124405" cy="5773507"/>
          </a:xfrm>
          <a:custGeom>
            <a:avLst/>
            <a:gdLst/>
            <a:ahLst/>
            <a:cxnLst/>
            <a:rect r="r" b="b" t="t" l="l"/>
            <a:pathLst>
              <a:path h="5773507" w="9124405">
                <a:moveTo>
                  <a:pt x="0" y="0"/>
                </a:moveTo>
                <a:lnTo>
                  <a:pt x="9124405" y="0"/>
                </a:lnTo>
                <a:lnTo>
                  <a:pt x="9124405" y="5773507"/>
                </a:lnTo>
                <a:lnTo>
                  <a:pt x="0" y="5773507"/>
                </a:lnTo>
                <a:lnTo>
                  <a:pt x="0" y="0"/>
                </a:lnTo>
                <a:close/>
              </a:path>
            </a:pathLst>
          </a:custGeom>
          <a:blipFill>
            <a:blip r:embed="rId6"/>
            <a:stretch>
              <a:fillRect l="0" t="0" r="0" b="0"/>
            </a:stretch>
          </a:blipFill>
        </p:spPr>
      </p:sp>
      <p:sp>
        <p:nvSpPr>
          <p:cNvPr name="TextBox 5" id="5"/>
          <p:cNvSpPr txBox="true"/>
          <p:nvPr/>
        </p:nvSpPr>
        <p:spPr>
          <a:xfrm rot="0">
            <a:off x="700238" y="4086860"/>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Objectives</a:t>
            </a:r>
          </a:p>
        </p:txBody>
      </p:sp>
      <p:sp>
        <p:nvSpPr>
          <p:cNvPr name="TextBox 6" id="6"/>
          <p:cNvSpPr txBox="true"/>
          <p:nvPr/>
        </p:nvSpPr>
        <p:spPr>
          <a:xfrm rot="0">
            <a:off x="700238" y="3163909"/>
            <a:ext cx="3475590"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CyberSec</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455380"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Breach Risks</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Data </a:t>
            </a:r>
          </a:p>
        </p:txBody>
      </p:sp>
      <p:sp>
        <p:nvSpPr>
          <p:cNvPr name="TextBox 10" id="10"/>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Security incidents occur when an organization experiences a breach of the confidentiality, integrity, and/or availability of information or information systems. </a:t>
            </a:r>
          </a:p>
          <a:p>
            <a:pPr>
              <a:lnSpc>
                <a:spcPts val="42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3159913" y="-7244187"/>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4421624">
            <a:off x="13622333" y="5777762"/>
            <a:ext cx="7273934" cy="7875811"/>
          </a:xfrm>
          <a:custGeom>
            <a:avLst/>
            <a:gdLst/>
            <a:ahLst/>
            <a:cxnLst/>
            <a:rect r="r" b="b" t="t" l="l"/>
            <a:pathLst>
              <a:path h="7875811" w="7273934">
                <a:moveTo>
                  <a:pt x="0" y="7875810"/>
                </a:moveTo>
                <a:lnTo>
                  <a:pt x="7273934" y="7875810"/>
                </a:lnTo>
                <a:lnTo>
                  <a:pt x="7273934" y="0"/>
                </a:lnTo>
                <a:lnTo>
                  <a:pt x="0" y="0"/>
                </a:lnTo>
                <a:lnTo>
                  <a:pt x="0" y="7875810"/>
                </a:lnTo>
                <a:close/>
              </a:path>
            </a:pathLst>
          </a:custGeom>
          <a:blipFill>
            <a:blip r:embed="rId4">
              <a:extLst>
                <a:ext uri="{96DAC541-7B7A-43D3-8B79-37D633B846F1}">
                  <asvg:svgBlip xmlns:asvg="http://schemas.microsoft.com/office/drawing/2016/SVG/main" r:embed="rId5"/>
                </a:ext>
              </a:extLst>
            </a:blip>
            <a:stretch>
              <a:fillRect l="0" t="-40468" r="0" b="0"/>
            </a:stretch>
          </a:blipFill>
        </p:spPr>
      </p:sp>
      <p:sp>
        <p:nvSpPr>
          <p:cNvPr name="Freeform 4" id="4"/>
          <p:cNvSpPr/>
          <p:nvPr/>
        </p:nvSpPr>
        <p:spPr>
          <a:xfrm flipH="false" flipV="false" rot="0">
            <a:off x="8767164" y="2046432"/>
            <a:ext cx="8687151" cy="5985358"/>
          </a:xfrm>
          <a:custGeom>
            <a:avLst/>
            <a:gdLst/>
            <a:ahLst/>
            <a:cxnLst/>
            <a:rect r="r" b="b" t="t" l="l"/>
            <a:pathLst>
              <a:path h="5985358" w="8687151">
                <a:moveTo>
                  <a:pt x="0" y="0"/>
                </a:moveTo>
                <a:lnTo>
                  <a:pt x="8687151" y="0"/>
                </a:lnTo>
                <a:lnTo>
                  <a:pt x="8687151" y="5985358"/>
                </a:lnTo>
                <a:lnTo>
                  <a:pt x="0" y="5985358"/>
                </a:lnTo>
                <a:lnTo>
                  <a:pt x="0" y="0"/>
                </a:lnTo>
                <a:close/>
              </a:path>
            </a:pathLst>
          </a:custGeom>
          <a:blipFill>
            <a:blip r:embed="rId6"/>
            <a:stretch>
              <a:fillRect l="0" t="0" r="0" b="0"/>
            </a:stretch>
          </a:blipFill>
        </p:spPr>
      </p:sp>
      <p:sp>
        <p:nvSpPr>
          <p:cNvPr name="TextBox 5" id="5"/>
          <p:cNvSpPr txBox="true"/>
          <p:nvPr/>
        </p:nvSpPr>
        <p:spPr>
          <a:xfrm rot="0">
            <a:off x="700238" y="4086860"/>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Triad</a:t>
            </a:r>
          </a:p>
        </p:txBody>
      </p:sp>
      <p:sp>
        <p:nvSpPr>
          <p:cNvPr name="TextBox 6" id="6"/>
          <p:cNvSpPr txBox="true"/>
          <p:nvPr/>
        </p:nvSpPr>
        <p:spPr>
          <a:xfrm rot="0">
            <a:off x="700238" y="3163909"/>
            <a:ext cx="3475590"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The DAD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p:nvPr/>
        </p:nvGrpSpPr>
        <p:grpSpPr>
          <a:xfrm rot="0">
            <a:off x="1028700" y="2489900"/>
            <a:ext cx="16230600" cy="6714509"/>
            <a:chOff x="0" y="0"/>
            <a:chExt cx="4274726" cy="1768430"/>
          </a:xfrm>
        </p:grpSpPr>
        <p:sp>
          <p:nvSpPr>
            <p:cNvPr name="Freeform 4" id="4"/>
            <p:cNvSpPr/>
            <p:nvPr/>
          </p:nvSpPr>
          <p:spPr>
            <a:xfrm flipH="false" flipV="false" rot="0">
              <a:off x="0" y="0"/>
              <a:ext cx="4274726" cy="1768430"/>
            </a:xfrm>
            <a:custGeom>
              <a:avLst/>
              <a:gdLst/>
              <a:ahLst/>
              <a:cxnLst/>
              <a:rect r="r" b="b" t="t" l="l"/>
              <a:pathLst>
                <a:path h="1768430" w="4274726">
                  <a:moveTo>
                    <a:pt x="24327" y="0"/>
                  </a:moveTo>
                  <a:lnTo>
                    <a:pt x="4250399" y="0"/>
                  </a:lnTo>
                  <a:cubicBezTo>
                    <a:pt x="4263834" y="0"/>
                    <a:pt x="4274726" y="10891"/>
                    <a:pt x="4274726" y="24327"/>
                  </a:cubicBezTo>
                  <a:lnTo>
                    <a:pt x="4274726" y="1744104"/>
                  </a:lnTo>
                  <a:cubicBezTo>
                    <a:pt x="4274726" y="1750556"/>
                    <a:pt x="4272163" y="1756743"/>
                    <a:pt x="4267601" y="1761305"/>
                  </a:cubicBezTo>
                  <a:cubicBezTo>
                    <a:pt x="4263039" y="1765867"/>
                    <a:pt x="4256851" y="1768430"/>
                    <a:pt x="4250399" y="1768430"/>
                  </a:cubicBezTo>
                  <a:lnTo>
                    <a:pt x="24327" y="1768430"/>
                  </a:lnTo>
                  <a:cubicBezTo>
                    <a:pt x="10891" y="1768430"/>
                    <a:pt x="0" y="1757539"/>
                    <a:pt x="0" y="1744104"/>
                  </a:cubicBezTo>
                  <a:lnTo>
                    <a:pt x="0" y="24327"/>
                  </a:lnTo>
                  <a:cubicBezTo>
                    <a:pt x="0" y="10891"/>
                    <a:pt x="10891" y="0"/>
                    <a:pt x="24327" y="0"/>
                  </a:cubicBezTo>
                  <a:close/>
                </a:path>
              </a:pathLst>
            </a:custGeom>
            <a:solidFill>
              <a:srgbClr val="0B3C5A"/>
            </a:solidFill>
          </p:spPr>
        </p:sp>
        <p:sp>
          <p:nvSpPr>
            <p:cNvPr name="TextBox 5" id="5"/>
            <p:cNvSpPr txBox="true"/>
            <p:nvPr/>
          </p:nvSpPr>
          <p:spPr>
            <a:xfrm>
              <a:off x="0" y="-38100"/>
              <a:ext cx="4274726" cy="180653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4864722" y="-3091596"/>
            <a:ext cx="5352128" cy="5091211"/>
          </a:xfrm>
          <a:custGeom>
            <a:avLst/>
            <a:gdLst/>
            <a:ahLst/>
            <a:cxnLst/>
            <a:rect r="r" b="b" t="t" l="l"/>
            <a:pathLst>
              <a:path h="5091211" w="5352128">
                <a:moveTo>
                  <a:pt x="0" y="0"/>
                </a:moveTo>
                <a:lnTo>
                  <a:pt x="5352128" y="0"/>
                </a:lnTo>
                <a:lnTo>
                  <a:pt x="5352128" y="5091211"/>
                </a:lnTo>
                <a:lnTo>
                  <a:pt x="0" y="50912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933033" y="-3091596"/>
            <a:ext cx="5352128" cy="5091211"/>
          </a:xfrm>
          <a:custGeom>
            <a:avLst/>
            <a:gdLst/>
            <a:ahLst/>
            <a:cxnLst/>
            <a:rect r="r" b="b" t="t" l="l"/>
            <a:pathLst>
              <a:path h="5091211" w="5352128">
                <a:moveTo>
                  <a:pt x="0" y="0"/>
                </a:moveTo>
                <a:lnTo>
                  <a:pt x="5352128" y="0"/>
                </a:lnTo>
                <a:lnTo>
                  <a:pt x="5352128" y="5091211"/>
                </a:lnTo>
                <a:lnTo>
                  <a:pt x="0" y="50912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9806241" y="895350"/>
            <a:ext cx="408182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Triad</a:t>
            </a:r>
          </a:p>
        </p:txBody>
      </p:sp>
      <p:sp>
        <p:nvSpPr>
          <p:cNvPr name="TextBox 9" id="9"/>
          <p:cNvSpPr txBox="true"/>
          <p:nvPr/>
        </p:nvSpPr>
        <p:spPr>
          <a:xfrm rot="0">
            <a:off x="6771895" y="895350"/>
            <a:ext cx="3710208"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The DAD</a:t>
            </a:r>
          </a:p>
        </p:txBody>
      </p:sp>
      <p:sp>
        <p:nvSpPr>
          <p:cNvPr name="TextBox 10" id="10"/>
          <p:cNvSpPr txBox="true"/>
          <p:nvPr/>
        </p:nvSpPr>
        <p:spPr>
          <a:xfrm rot="0">
            <a:off x="1981780" y="3054118"/>
            <a:ext cx="4294815" cy="4267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Disclosure </a:t>
            </a:r>
            <a:r>
              <a:rPr lang="en-US" sz="3000">
                <a:solidFill>
                  <a:srgbClr val="FFFFFF"/>
                </a:solidFill>
                <a:latin typeface="Roboto Condensed"/>
              </a:rPr>
              <a:t>is the exposure of sensitive information to unauthorized individuals, otherwise known as data loss. Disclosure is a violation of the principle of confidentiality.  </a:t>
            </a:r>
          </a:p>
          <a:p>
            <a:pPr>
              <a:lnSpc>
                <a:spcPts val="4200"/>
              </a:lnSpc>
            </a:pPr>
          </a:p>
        </p:txBody>
      </p:sp>
      <p:sp>
        <p:nvSpPr>
          <p:cNvPr name="TextBox 11" id="11"/>
          <p:cNvSpPr txBox="true"/>
          <p:nvPr/>
        </p:nvSpPr>
        <p:spPr>
          <a:xfrm rot="0">
            <a:off x="7095903" y="3054118"/>
            <a:ext cx="429481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Alteration </a:t>
            </a:r>
            <a:r>
              <a:rPr lang="en-US" sz="3000">
                <a:solidFill>
                  <a:srgbClr val="FFFFFF"/>
                </a:solidFill>
                <a:latin typeface="Roboto Condensed"/>
              </a:rPr>
              <a:t>is the unauthorized modification of information and is a violation of the principle of integrity</a:t>
            </a:r>
          </a:p>
          <a:p>
            <a:pPr>
              <a:lnSpc>
                <a:spcPts val="4200"/>
              </a:lnSpc>
            </a:pPr>
          </a:p>
          <a:p>
            <a:pPr>
              <a:lnSpc>
                <a:spcPts val="4200"/>
              </a:lnSpc>
            </a:pPr>
          </a:p>
        </p:txBody>
      </p:sp>
      <p:sp>
        <p:nvSpPr>
          <p:cNvPr name="TextBox 12" id="12"/>
          <p:cNvSpPr txBox="true"/>
          <p:nvPr/>
        </p:nvSpPr>
        <p:spPr>
          <a:xfrm rot="0">
            <a:off x="12210026" y="3054118"/>
            <a:ext cx="429481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Denial </a:t>
            </a:r>
            <a:r>
              <a:rPr lang="en-US" sz="3000">
                <a:solidFill>
                  <a:srgbClr val="FFFFFF"/>
                </a:solidFill>
                <a:latin typeface="Roboto Condensed"/>
              </a:rPr>
              <a:t>is the unintended disruption of an authorized user's legitimate access to information. Denial events violate the principle of availability</a:t>
            </a:r>
          </a:p>
          <a:p>
            <a:pPr>
              <a:lnSpc>
                <a:spcPts val="42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TextBox 2" id="2"/>
          <p:cNvSpPr txBox="true"/>
          <p:nvPr/>
        </p:nvSpPr>
        <p:spPr>
          <a:xfrm rot="0">
            <a:off x="8904660" y="1246050"/>
            <a:ext cx="310674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Impact</a:t>
            </a:r>
          </a:p>
        </p:txBody>
      </p:sp>
      <p:sp>
        <p:nvSpPr>
          <p:cNvPr name="TextBox 3" id="3"/>
          <p:cNvSpPr txBox="true"/>
          <p:nvPr/>
        </p:nvSpPr>
        <p:spPr>
          <a:xfrm rot="0">
            <a:off x="6276595" y="1246050"/>
            <a:ext cx="2832640"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Breach</a:t>
            </a:r>
          </a:p>
        </p:txBody>
      </p:sp>
      <p:grpSp>
        <p:nvGrpSpPr>
          <p:cNvPr name="Group 4" id="4"/>
          <p:cNvGrpSpPr/>
          <p:nvPr/>
        </p:nvGrpSpPr>
        <p:grpSpPr>
          <a:xfrm rot="0">
            <a:off x="1028700" y="5381625"/>
            <a:ext cx="2640975" cy="3822784"/>
            <a:chOff x="0" y="0"/>
            <a:chExt cx="695566" cy="1006824"/>
          </a:xfrm>
        </p:grpSpPr>
        <p:sp>
          <p:nvSpPr>
            <p:cNvPr name="Freeform 5" id="5"/>
            <p:cNvSpPr/>
            <p:nvPr/>
          </p:nvSpPr>
          <p:spPr>
            <a:xfrm flipH="false" flipV="false" rot="0">
              <a:off x="0" y="0"/>
              <a:ext cx="695565" cy="1006824"/>
            </a:xfrm>
            <a:custGeom>
              <a:avLst/>
              <a:gdLst/>
              <a:ahLst/>
              <a:cxnLst/>
              <a:rect r="r" b="b" t="t" l="l"/>
              <a:pathLst>
                <a:path h="1006824" w="695565">
                  <a:moveTo>
                    <a:pt x="149505" y="0"/>
                  </a:moveTo>
                  <a:lnTo>
                    <a:pt x="546061" y="0"/>
                  </a:lnTo>
                  <a:cubicBezTo>
                    <a:pt x="585712" y="0"/>
                    <a:pt x="623739" y="15751"/>
                    <a:pt x="651777" y="43789"/>
                  </a:cubicBezTo>
                  <a:cubicBezTo>
                    <a:pt x="679814" y="71826"/>
                    <a:pt x="695565" y="109854"/>
                    <a:pt x="695565" y="149505"/>
                  </a:cubicBezTo>
                  <a:lnTo>
                    <a:pt x="695565" y="857319"/>
                  </a:lnTo>
                  <a:cubicBezTo>
                    <a:pt x="695565" y="896970"/>
                    <a:pt x="679814" y="934997"/>
                    <a:pt x="651777" y="963035"/>
                  </a:cubicBezTo>
                  <a:cubicBezTo>
                    <a:pt x="623739" y="991072"/>
                    <a:pt x="585712" y="1006824"/>
                    <a:pt x="546061" y="1006824"/>
                  </a:cubicBezTo>
                  <a:lnTo>
                    <a:pt x="149505" y="1006824"/>
                  </a:lnTo>
                  <a:cubicBezTo>
                    <a:pt x="109854" y="1006824"/>
                    <a:pt x="71826" y="991072"/>
                    <a:pt x="43789" y="963035"/>
                  </a:cubicBezTo>
                  <a:cubicBezTo>
                    <a:pt x="15751" y="934997"/>
                    <a:pt x="0" y="896970"/>
                    <a:pt x="0" y="857319"/>
                  </a:cubicBezTo>
                  <a:lnTo>
                    <a:pt x="0" y="149505"/>
                  </a:lnTo>
                  <a:cubicBezTo>
                    <a:pt x="0" y="109854"/>
                    <a:pt x="15751" y="71826"/>
                    <a:pt x="43789" y="43789"/>
                  </a:cubicBezTo>
                  <a:cubicBezTo>
                    <a:pt x="71826" y="15751"/>
                    <a:pt x="109854" y="0"/>
                    <a:pt x="149505" y="0"/>
                  </a:cubicBezTo>
                  <a:close/>
                </a:path>
              </a:pathLst>
            </a:custGeom>
            <a:solidFill>
              <a:srgbClr val="0B3C5A"/>
            </a:solidFill>
          </p:spPr>
        </p:sp>
        <p:sp>
          <p:nvSpPr>
            <p:cNvPr name="TextBox 6" id="6"/>
            <p:cNvSpPr txBox="true"/>
            <p:nvPr/>
          </p:nvSpPr>
          <p:spPr>
            <a:xfrm>
              <a:off x="0" y="-38100"/>
              <a:ext cx="695566" cy="1044924"/>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3764642" y="5381625"/>
            <a:ext cx="2640975" cy="3822784"/>
            <a:chOff x="0" y="0"/>
            <a:chExt cx="695566" cy="1006824"/>
          </a:xfrm>
        </p:grpSpPr>
        <p:sp>
          <p:nvSpPr>
            <p:cNvPr name="Freeform 8" id="8"/>
            <p:cNvSpPr/>
            <p:nvPr/>
          </p:nvSpPr>
          <p:spPr>
            <a:xfrm flipH="false" flipV="false" rot="0">
              <a:off x="0" y="0"/>
              <a:ext cx="695565" cy="1006824"/>
            </a:xfrm>
            <a:custGeom>
              <a:avLst/>
              <a:gdLst/>
              <a:ahLst/>
              <a:cxnLst/>
              <a:rect r="r" b="b" t="t" l="l"/>
              <a:pathLst>
                <a:path h="1006824" w="695565">
                  <a:moveTo>
                    <a:pt x="149505" y="0"/>
                  </a:moveTo>
                  <a:lnTo>
                    <a:pt x="546061" y="0"/>
                  </a:lnTo>
                  <a:cubicBezTo>
                    <a:pt x="585712" y="0"/>
                    <a:pt x="623739" y="15751"/>
                    <a:pt x="651777" y="43789"/>
                  </a:cubicBezTo>
                  <a:cubicBezTo>
                    <a:pt x="679814" y="71826"/>
                    <a:pt x="695565" y="109854"/>
                    <a:pt x="695565" y="149505"/>
                  </a:cubicBezTo>
                  <a:lnTo>
                    <a:pt x="695565" y="857319"/>
                  </a:lnTo>
                  <a:cubicBezTo>
                    <a:pt x="695565" y="896970"/>
                    <a:pt x="679814" y="934997"/>
                    <a:pt x="651777" y="963035"/>
                  </a:cubicBezTo>
                  <a:cubicBezTo>
                    <a:pt x="623739" y="991072"/>
                    <a:pt x="585712" y="1006824"/>
                    <a:pt x="546061" y="1006824"/>
                  </a:cubicBezTo>
                  <a:lnTo>
                    <a:pt x="149505" y="1006824"/>
                  </a:lnTo>
                  <a:cubicBezTo>
                    <a:pt x="109854" y="1006824"/>
                    <a:pt x="71826" y="991072"/>
                    <a:pt x="43789" y="963035"/>
                  </a:cubicBezTo>
                  <a:cubicBezTo>
                    <a:pt x="15751" y="934997"/>
                    <a:pt x="0" y="896970"/>
                    <a:pt x="0" y="857319"/>
                  </a:cubicBezTo>
                  <a:lnTo>
                    <a:pt x="0" y="149505"/>
                  </a:lnTo>
                  <a:cubicBezTo>
                    <a:pt x="0" y="109854"/>
                    <a:pt x="15751" y="71826"/>
                    <a:pt x="43789" y="43789"/>
                  </a:cubicBezTo>
                  <a:cubicBezTo>
                    <a:pt x="71826" y="15751"/>
                    <a:pt x="109854" y="0"/>
                    <a:pt x="149505" y="0"/>
                  </a:cubicBezTo>
                  <a:close/>
                </a:path>
              </a:pathLst>
            </a:custGeom>
            <a:solidFill>
              <a:srgbClr val="0B3C5A"/>
            </a:solidFill>
          </p:spPr>
        </p:sp>
        <p:sp>
          <p:nvSpPr>
            <p:cNvPr name="TextBox 9" id="9"/>
            <p:cNvSpPr txBox="true"/>
            <p:nvPr/>
          </p:nvSpPr>
          <p:spPr>
            <a:xfrm>
              <a:off x="0" y="-38100"/>
              <a:ext cx="695566" cy="1044924"/>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6503025" y="5381625"/>
            <a:ext cx="2640975" cy="3822784"/>
            <a:chOff x="0" y="0"/>
            <a:chExt cx="695566" cy="1006824"/>
          </a:xfrm>
        </p:grpSpPr>
        <p:sp>
          <p:nvSpPr>
            <p:cNvPr name="Freeform 11" id="11"/>
            <p:cNvSpPr/>
            <p:nvPr/>
          </p:nvSpPr>
          <p:spPr>
            <a:xfrm flipH="false" flipV="false" rot="0">
              <a:off x="0" y="0"/>
              <a:ext cx="695565" cy="1006824"/>
            </a:xfrm>
            <a:custGeom>
              <a:avLst/>
              <a:gdLst/>
              <a:ahLst/>
              <a:cxnLst/>
              <a:rect r="r" b="b" t="t" l="l"/>
              <a:pathLst>
                <a:path h="1006824" w="695565">
                  <a:moveTo>
                    <a:pt x="149505" y="0"/>
                  </a:moveTo>
                  <a:lnTo>
                    <a:pt x="546061" y="0"/>
                  </a:lnTo>
                  <a:cubicBezTo>
                    <a:pt x="585712" y="0"/>
                    <a:pt x="623739" y="15751"/>
                    <a:pt x="651777" y="43789"/>
                  </a:cubicBezTo>
                  <a:cubicBezTo>
                    <a:pt x="679814" y="71826"/>
                    <a:pt x="695565" y="109854"/>
                    <a:pt x="695565" y="149505"/>
                  </a:cubicBezTo>
                  <a:lnTo>
                    <a:pt x="695565" y="857319"/>
                  </a:lnTo>
                  <a:cubicBezTo>
                    <a:pt x="695565" y="896970"/>
                    <a:pt x="679814" y="934997"/>
                    <a:pt x="651777" y="963035"/>
                  </a:cubicBezTo>
                  <a:cubicBezTo>
                    <a:pt x="623739" y="991072"/>
                    <a:pt x="585712" y="1006824"/>
                    <a:pt x="546061" y="1006824"/>
                  </a:cubicBezTo>
                  <a:lnTo>
                    <a:pt x="149505" y="1006824"/>
                  </a:lnTo>
                  <a:cubicBezTo>
                    <a:pt x="109854" y="1006824"/>
                    <a:pt x="71826" y="991072"/>
                    <a:pt x="43789" y="963035"/>
                  </a:cubicBezTo>
                  <a:cubicBezTo>
                    <a:pt x="15751" y="934997"/>
                    <a:pt x="0" y="896970"/>
                    <a:pt x="0" y="857319"/>
                  </a:cubicBezTo>
                  <a:lnTo>
                    <a:pt x="0" y="149505"/>
                  </a:lnTo>
                  <a:cubicBezTo>
                    <a:pt x="0" y="109854"/>
                    <a:pt x="15751" y="71826"/>
                    <a:pt x="43789" y="43789"/>
                  </a:cubicBezTo>
                  <a:cubicBezTo>
                    <a:pt x="71826" y="15751"/>
                    <a:pt x="109854" y="0"/>
                    <a:pt x="149505" y="0"/>
                  </a:cubicBezTo>
                  <a:close/>
                </a:path>
              </a:pathLst>
            </a:custGeom>
            <a:solidFill>
              <a:srgbClr val="0B3C5A"/>
            </a:solidFill>
          </p:spPr>
        </p:sp>
        <p:sp>
          <p:nvSpPr>
            <p:cNvPr name="TextBox 12" id="12"/>
            <p:cNvSpPr txBox="true"/>
            <p:nvPr/>
          </p:nvSpPr>
          <p:spPr>
            <a:xfrm>
              <a:off x="0" y="-38100"/>
              <a:ext cx="695566" cy="1044924"/>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9239250" y="5381625"/>
            <a:ext cx="2640975" cy="3822784"/>
            <a:chOff x="0" y="0"/>
            <a:chExt cx="695566" cy="1006824"/>
          </a:xfrm>
        </p:grpSpPr>
        <p:sp>
          <p:nvSpPr>
            <p:cNvPr name="Freeform 14" id="14"/>
            <p:cNvSpPr/>
            <p:nvPr/>
          </p:nvSpPr>
          <p:spPr>
            <a:xfrm flipH="false" flipV="false" rot="0">
              <a:off x="0" y="0"/>
              <a:ext cx="695565" cy="1006824"/>
            </a:xfrm>
            <a:custGeom>
              <a:avLst/>
              <a:gdLst/>
              <a:ahLst/>
              <a:cxnLst/>
              <a:rect r="r" b="b" t="t" l="l"/>
              <a:pathLst>
                <a:path h="1006824" w="695565">
                  <a:moveTo>
                    <a:pt x="149505" y="0"/>
                  </a:moveTo>
                  <a:lnTo>
                    <a:pt x="546061" y="0"/>
                  </a:lnTo>
                  <a:cubicBezTo>
                    <a:pt x="585712" y="0"/>
                    <a:pt x="623739" y="15751"/>
                    <a:pt x="651777" y="43789"/>
                  </a:cubicBezTo>
                  <a:cubicBezTo>
                    <a:pt x="679814" y="71826"/>
                    <a:pt x="695565" y="109854"/>
                    <a:pt x="695565" y="149505"/>
                  </a:cubicBezTo>
                  <a:lnTo>
                    <a:pt x="695565" y="857319"/>
                  </a:lnTo>
                  <a:cubicBezTo>
                    <a:pt x="695565" y="896970"/>
                    <a:pt x="679814" y="934997"/>
                    <a:pt x="651777" y="963035"/>
                  </a:cubicBezTo>
                  <a:cubicBezTo>
                    <a:pt x="623739" y="991072"/>
                    <a:pt x="585712" y="1006824"/>
                    <a:pt x="546061" y="1006824"/>
                  </a:cubicBezTo>
                  <a:lnTo>
                    <a:pt x="149505" y="1006824"/>
                  </a:lnTo>
                  <a:cubicBezTo>
                    <a:pt x="109854" y="1006824"/>
                    <a:pt x="71826" y="991072"/>
                    <a:pt x="43789" y="963035"/>
                  </a:cubicBezTo>
                  <a:cubicBezTo>
                    <a:pt x="15751" y="934997"/>
                    <a:pt x="0" y="896970"/>
                    <a:pt x="0" y="857319"/>
                  </a:cubicBezTo>
                  <a:lnTo>
                    <a:pt x="0" y="149505"/>
                  </a:lnTo>
                  <a:cubicBezTo>
                    <a:pt x="0" y="109854"/>
                    <a:pt x="15751" y="71826"/>
                    <a:pt x="43789" y="43789"/>
                  </a:cubicBezTo>
                  <a:cubicBezTo>
                    <a:pt x="71826" y="15751"/>
                    <a:pt x="109854" y="0"/>
                    <a:pt x="149505" y="0"/>
                  </a:cubicBezTo>
                  <a:close/>
                </a:path>
              </a:pathLst>
            </a:custGeom>
            <a:solidFill>
              <a:srgbClr val="0B3C5A"/>
            </a:solidFill>
          </p:spPr>
        </p:sp>
        <p:sp>
          <p:nvSpPr>
            <p:cNvPr name="TextBox 15" id="15"/>
            <p:cNvSpPr txBox="true"/>
            <p:nvPr/>
          </p:nvSpPr>
          <p:spPr>
            <a:xfrm>
              <a:off x="0" y="-38100"/>
              <a:ext cx="695566" cy="1044924"/>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11975475" y="5381625"/>
            <a:ext cx="2640975" cy="3822784"/>
            <a:chOff x="0" y="0"/>
            <a:chExt cx="695566" cy="1006824"/>
          </a:xfrm>
        </p:grpSpPr>
        <p:sp>
          <p:nvSpPr>
            <p:cNvPr name="Freeform 17" id="17"/>
            <p:cNvSpPr/>
            <p:nvPr/>
          </p:nvSpPr>
          <p:spPr>
            <a:xfrm flipH="false" flipV="false" rot="0">
              <a:off x="0" y="0"/>
              <a:ext cx="695565" cy="1006824"/>
            </a:xfrm>
            <a:custGeom>
              <a:avLst/>
              <a:gdLst/>
              <a:ahLst/>
              <a:cxnLst/>
              <a:rect r="r" b="b" t="t" l="l"/>
              <a:pathLst>
                <a:path h="1006824" w="695565">
                  <a:moveTo>
                    <a:pt x="149505" y="0"/>
                  </a:moveTo>
                  <a:lnTo>
                    <a:pt x="546061" y="0"/>
                  </a:lnTo>
                  <a:cubicBezTo>
                    <a:pt x="585712" y="0"/>
                    <a:pt x="623739" y="15751"/>
                    <a:pt x="651777" y="43789"/>
                  </a:cubicBezTo>
                  <a:cubicBezTo>
                    <a:pt x="679814" y="71826"/>
                    <a:pt x="695565" y="109854"/>
                    <a:pt x="695565" y="149505"/>
                  </a:cubicBezTo>
                  <a:lnTo>
                    <a:pt x="695565" y="857319"/>
                  </a:lnTo>
                  <a:cubicBezTo>
                    <a:pt x="695565" y="896970"/>
                    <a:pt x="679814" y="934997"/>
                    <a:pt x="651777" y="963035"/>
                  </a:cubicBezTo>
                  <a:cubicBezTo>
                    <a:pt x="623739" y="991072"/>
                    <a:pt x="585712" y="1006824"/>
                    <a:pt x="546061" y="1006824"/>
                  </a:cubicBezTo>
                  <a:lnTo>
                    <a:pt x="149505" y="1006824"/>
                  </a:lnTo>
                  <a:cubicBezTo>
                    <a:pt x="109854" y="1006824"/>
                    <a:pt x="71826" y="991072"/>
                    <a:pt x="43789" y="963035"/>
                  </a:cubicBezTo>
                  <a:cubicBezTo>
                    <a:pt x="15751" y="934997"/>
                    <a:pt x="0" y="896970"/>
                    <a:pt x="0" y="857319"/>
                  </a:cubicBezTo>
                  <a:lnTo>
                    <a:pt x="0" y="149505"/>
                  </a:lnTo>
                  <a:cubicBezTo>
                    <a:pt x="0" y="109854"/>
                    <a:pt x="15751" y="71826"/>
                    <a:pt x="43789" y="43789"/>
                  </a:cubicBezTo>
                  <a:cubicBezTo>
                    <a:pt x="71826" y="15751"/>
                    <a:pt x="109854" y="0"/>
                    <a:pt x="149505" y="0"/>
                  </a:cubicBezTo>
                  <a:close/>
                </a:path>
              </a:pathLst>
            </a:custGeom>
            <a:solidFill>
              <a:srgbClr val="0B3C5A"/>
            </a:solidFill>
          </p:spPr>
        </p:sp>
        <p:sp>
          <p:nvSpPr>
            <p:cNvPr name="TextBox 18" id="18"/>
            <p:cNvSpPr txBox="true"/>
            <p:nvPr/>
          </p:nvSpPr>
          <p:spPr>
            <a:xfrm>
              <a:off x="0" y="-38100"/>
              <a:ext cx="695566" cy="1044924"/>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14711701" y="5381625"/>
            <a:ext cx="2640975" cy="3822784"/>
            <a:chOff x="0" y="0"/>
            <a:chExt cx="695566" cy="1006824"/>
          </a:xfrm>
        </p:grpSpPr>
        <p:sp>
          <p:nvSpPr>
            <p:cNvPr name="Freeform 20" id="20"/>
            <p:cNvSpPr/>
            <p:nvPr/>
          </p:nvSpPr>
          <p:spPr>
            <a:xfrm flipH="false" flipV="false" rot="0">
              <a:off x="0" y="0"/>
              <a:ext cx="695565" cy="1006824"/>
            </a:xfrm>
            <a:custGeom>
              <a:avLst/>
              <a:gdLst/>
              <a:ahLst/>
              <a:cxnLst/>
              <a:rect r="r" b="b" t="t" l="l"/>
              <a:pathLst>
                <a:path h="1006824" w="695565">
                  <a:moveTo>
                    <a:pt x="149505" y="0"/>
                  </a:moveTo>
                  <a:lnTo>
                    <a:pt x="546061" y="0"/>
                  </a:lnTo>
                  <a:cubicBezTo>
                    <a:pt x="585712" y="0"/>
                    <a:pt x="623739" y="15751"/>
                    <a:pt x="651777" y="43789"/>
                  </a:cubicBezTo>
                  <a:cubicBezTo>
                    <a:pt x="679814" y="71826"/>
                    <a:pt x="695565" y="109854"/>
                    <a:pt x="695565" y="149505"/>
                  </a:cubicBezTo>
                  <a:lnTo>
                    <a:pt x="695565" y="857319"/>
                  </a:lnTo>
                  <a:cubicBezTo>
                    <a:pt x="695565" y="896970"/>
                    <a:pt x="679814" y="934997"/>
                    <a:pt x="651777" y="963035"/>
                  </a:cubicBezTo>
                  <a:cubicBezTo>
                    <a:pt x="623739" y="991072"/>
                    <a:pt x="585712" y="1006824"/>
                    <a:pt x="546061" y="1006824"/>
                  </a:cubicBezTo>
                  <a:lnTo>
                    <a:pt x="149505" y="1006824"/>
                  </a:lnTo>
                  <a:cubicBezTo>
                    <a:pt x="109854" y="1006824"/>
                    <a:pt x="71826" y="991072"/>
                    <a:pt x="43789" y="963035"/>
                  </a:cubicBezTo>
                  <a:cubicBezTo>
                    <a:pt x="15751" y="934997"/>
                    <a:pt x="0" y="896970"/>
                    <a:pt x="0" y="857319"/>
                  </a:cubicBezTo>
                  <a:lnTo>
                    <a:pt x="0" y="149505"/>
                  </a:lnTo>
                  <a:cubicBezTo>
                    <a:pt x="0" y="109854"/>
                    <a:pt x="15751" y="71826"/>
                    <a:pt x="43789" y="43789"/>
                  </a:cubicBezTo>
                  <a:cubicBezTo>
                    <a:pt x="71826" y="15751"/>
                    <a:pt x="109854" y="0"/>
                    <a:pt x="149505" y="0"/>
                  </a:cubicBezTo>
                  <a:close/>
                </a:path>
              </a:pathLst>
            </a:custGeom>
            <a:solidFill>
              <a:srgbClr val="0B3C5A"/>
            </a:solidFill>
          </p:spPr>
        </p:sp>
        <p:sp>
          <p:nvSpPr>
            <p:cNvPr name="TextBox 21" id="21"/>
            <p:cNvSpPr txBox="true"/>
            <p:nvPr/>
          </p:nvSpPr>
          <p:spPr>
            <a:xfrm>
              <a:off x="0" y="-38100"/>
              <a:ext cx="695566" cy="1044924"/>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5400000">
            <a:off x="11359404" y="-3803353"/>
            <a:ext cx="7273934" cy="7875811"/>
          </a:xfrm>
          <a:custGeom>
            <a:avLst/>
            <a:gdLst/>
            <a:ahLst/>
            <a:cxnLst/>
            <a:rect r="r" b="b" t="t" l="l"/>
            <a:pathLst>
              <a:path h="7875811" w="7273934">
                <a:moveTo>
                  <a:pt x="0" y="0"/>
                </a:moveTo>
                <a:lnTo>
                  <a:pt x="7273934" y="0"/>
                </a:lnTo>
                <a:lnTo>
                  <a:pt x="7273934" y="7875810"/>
                </a:lnTo>
                <a:lnTo>
                  <a:pt x="0" y="7875810"/>
                </a:lnTo>
                <a:lnTo>
                  <a:pt x="0" y="0"/>
                </a:lnTo>
                <a:close/>
              </a:path>
            </a:pathLst>
          </a:custGeom>
          <a:blipFill>
            <a:blip r:embed="rId2">
              <a:extLst>
                <a:ext uri="{96DAC541-7B7A-43D3-8B79-37D633B846F1}">
                  <asvg:svgBlip xmlns:asvg="http://schemas.microsoft.com/office/drawing/2016/SVG/main" r:embed="rId3"/>
                </a:ext>
              </a:extLst>
            </a:blip>
            <a:stretch>
              <a:fillRect l="0" t="-40468" r="0" b="0"/>
            </a:stretch>
          </a:blipFill>
        </p:spPr>
      </p:sp>
      <p:sp>
        <p:nvSpPr>
          <p:cNvPr name="Freeform 23" id="23"/>
          <p:cNvSpPr/>
          <p:nvPr/>
        </p:nvSpPr>
        <p:spPr>
          <a:xfrm flipH="false" flipV="true" rot="-5400000">
            <a:off x="-258322" y="-3803353"/>
            <a:ext cx="7273934" cy="7875811"/>
          </a:xfrm>
          <a:custGeom>
            <a:avLst/>
            <a:gdLst/>
            <a:ahLst/>
            <a:cxnLst/>
            <a:rect r="r" b="b" t="t" l="l"/>
            <a:pathLst>
              <a:path h="7875811" w="7273934">
                <a:moveTo>
                  <a:pt x="0" y="7875810"/>
                </a:moveTo>
                <a:lnTo>
                  <a:pt x="7273934" y="7875810"/>
                </a:lnTo>
                <a:lnTo>
                  <a:pt x="7273934" y="0"/>
                </a:lnTo>
                <a:lnTo>
                  <a:pt x="0" y="0"/>
                </a:lnTo>
                <a:lnTo>
                  <a:pt x="0" y="7875810"/>
                </a:lnTo>
                <a:close/>
              </a:path>
            </a:pathLst>
          </a:custGeom>
          <a:blipFill>
            <a:blip r:embed="rId2">
              <a:extLst>
                <a:ext uri="{96DAC541-7B7A-43D3-8B79-37D633B846F1}">
                  <asvg:svgBlip xmlns:asvg="http://schemas.microsoft.com/office/drawing/2016/SVG/main" r:embed="rId3"/>
                </a:ext>
              </a:extLst>
            </a:blip>
            <a:stretch>
              <a:fillRect l="0" t="-40468" r="0" b="0"/>
            </a:stretch>
          </a:blipFill>
        </p:spPr>
      </p:sp>
      <p:sp>
        <p:nvSpPr>
          <p:cNvPr name="TextBox 24" id="24"/>
          <p:cNvSpPr txBox="true"/>
          <p:nvPr/>
        </p:nvSpPr>
        <p:spPr>
          <a:xfrm rot="0">
            <a:off x="1082485" y="6247093"/>
            <a:ext cx="2533405" cy="2120900"/>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Financial risk is, as the name implies, the risk of monetary damage to the organization as the result of a data breach. </a:t>
            </a:r>
          </a:p>
          <a:p>
            <a:pPr algn="ctr">
              <a:lnSpc>
                <a:spcPts val="2800"/>
              </a:lnSpc>
            </a:pPr>
          </a:p>
        </p:txBody>
      </p:sp>
      <p:sp>
        <p:nvSpPr>
          <p:cNvPr name="TextBox 25" id="25"/>
          <p:cNvSpPr txBox="true"/>
          <p:nvPr/>
        </p:nvSpPr>
        <p:spPr>
          <a:xfrm rot="0">
            <a:off x="1082485" y="5781675"/>
            <a:ext cx="2533405" cy="358775"/>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FINANCIAL RISK</a:t>
            </a:r>
          </a:p>
        </p:txBody>
      </p:sp>
      <p:sp>
        <p:nvSpPr>
          <p:cNvPr name="TextBox 26" id="26"/>
          <p:cNvSpPr txBox="true"/>
          <p:nvPr/>
        </p:nvSpPr>
        <p:spPr>
          <a:xfrm rot="0">
            <a:off x="3818427" y="5781675"/>
            <a:ext cx="2533405" cy="358775"/>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REPUTATIONAL RISK</a:t>
            </a:r>
          </a:p>
        </p:txBody>
      </p:sp>
      <p:sp>
        <p:nvSpPr>
          <p:cNvPr name="TextBox 27" id="27"/>
          <p:cNvSpPr txBox="true"/>
          <p:nvPr/>
        </p:nvSpPr>
        <p:spPr>
          <a:xfrm rot="0">
            <a:off x="6556810" y="5781675"/>
            <a:ext cx="2533405" cy="358775"/>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STRATEGIC RISK</a:t>
            </a:r>
          </a:p>
        </p:txBody>
      </p:sp>
      <p:sp>
        <p:nvSpPr>
          <p:cNvPr name="TextBox 28" id="28"/>
          <p:cNvSpPr txBox="true"/>
          <p:nvPr/>
        </p:nvSpPr>
        <p:spPr>
          <a:xfrm rot="0">
            <a:off x="9293035" y="5781675"/>
            <a:ext cx="2533405" cy="358775"/>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OPERATIONAL RISK</a:t>
            </a:r>
          </a:p>
        </p:txBody>
      </p:sp>
      <p:sp>
        <p:nvSpPr>
          <p:cNvPr name="TextBox 29" id="29"/>
          <p:cNvSpPr txBox="true"/>
          <p:nvPr/>
        </p:nvSpPr>
        <p:spPr>
          <a:xfrm rot="0">
            <a:off x="12029260" y="5781675"/>
            <a:ext cx="2533405" cy="358775"/>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COMPLIANCE RISK</a:t>
            </a:r>
          </a:p>
        </p:txBody>
      </p:sp>
      <p:sp>
        <p:nvSpPr>
          <p:cNvPr name="TextBox 30" id="30"/>
          <p:cNvSpPr txBox="true"/>
          <p:nvPr/>
        </p:nvSpPr>
        <p:spPr>
          <a:xfrm rot="0">
            <a:off x="3818427" y="6247093"/>
            <a:ext cx="2533405" cy="3178175"/>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Reputational risk occurs when the negative publicity surrounding a security breach causes the loss of goodwill among customers, employees, suppliers, and other stakeholders.</a:t>
            </a:r>
          </a:p>
          <a:p>
            <a:pPr algn="ctr">
              <a:lnSpc>
                <a:spcPts val="2800"/>
              </a:lnSpc>
            </a:pPr>
          </a:p>
        </p:txBody>
      </p:sp>
      <p:sp>
        <p:nvSpPr>
          <p:cNvPr name="TextBox 31" id="31"/>
          <p:cNvSpPr txBox="true"/>
          <p:nvPr/>
        </p:nvSpPr>
        <p:spPr>
          <a:xfrm rot="0">
            <a:off x="6500868" y="6247093"/>
            <a:ext cx="2533405" cy="2473325"/>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Strategic risk is the risk that an organization will become less effective in meeting its major goals and objectives as a result of the breach. </a:t>
            </a:r>
          </a:p>
          <a:p>
            <a:pPr algn="ctr">
              <a:lnSpc>
                <a:spcPts val="2800"/>
              </a:lnSpc>
            </a:pPr>
          </a:p>
        </p:txBody>
      </p:sp>
      <p:sp>
        <p:nvSpPr>
          <p:cNvPr name="TextBox 32" id="32"/>
          <p:cNvSpPr txBox="true"/>
          <p:nvPr/>
        </p:nvSpPr>
        <p:spPr>
          <a:xfrm rot="0">
            <a:off x="9296400" y="6247093"/>
            <a:ext cx="2533405" cy="1768475"/>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Operational risk is risk to the organization's ability to carry out its day-to-day functions.</a:t>
            </a:r>
          </a:p>
          <a:p>
            <a:pPr algn="ctr">
              <a:lnSpc>
                <a:spcPts val="2800"/>
              </a:lnSpc>
            </a:pPr>
          </a:p>
        </p:txBody>
      </p:sp>
      <p:sp>
        <p:nvSpPr>
          <p:cNvPr name="TextBox 33" id="33"/>
          <p:cNvSpPr txBox="true"/>
          <p:nvPr/>
        </p:nvSpPr>
        <p:spPr>
          <a:xfrm rot="0">
            <a:off x="12080250" y="6247093"/>
            <a:ext cx="2533405" cy="2120900"/>
          </a:xfrm>
          <a:prstGeom prst="rect">
            <a:avLst/>
          </a:prstGeom>
        </p:spPr>
        <p:txBody>
          <a:bodyPr anchor="t" rtlCol="false" tIns="0" lIns="0" bIns="0" rIns="0">
            <a:spAutoFit/>
          </a:bodyPr>
          <a:lstStyle/>
          <a:p>
            <a:pPr algn="ctr">
              <a:lnSpc>
                <a:spcPts val="2800"/>
              </a:lnSpc>
            </a:pPr>
            <a:r>
              <a:rPr lang="en-US" sz="2000">
                <a:solidFill>
                  <a:srgbClr val="FFFFFF"/>
                </a:solidFill>
                <a:latin typeface="Roboto Condensed"/>
              </a:rPr>
              <a:t>Compliance risk occurs when a security breach causes an organization to run afoul of legal or regulatory requirements. </a:t>
            </a:r>
          </a:p>
          <a:p>
            <a:pPr algn="ctr">
              <a:lnSpc>
                <a:spcPts val="280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7225285" cy="2237740"/>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Cybersecurity Threat Classifications:</a:t>
            </a:r>
          </a:p>
        </p:txBody>
      </p:sp>
      <p:sp>
        <p:nvSpPr>
          <p:cNvPr name="TextBox 9" id="9"/>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p>
          <a:p>
            <a:pPr>
              <a:lnSpc>
                <a:spcPts val="4200"/>
              </a:lnSpc>
            </a:pPr>
            <a:r>
              <a:rPr lang="en-US" sz="3000">
                <a:solidFill>
                  <a:srgbClr val="FFFFFF"/>
                </a:solidFill>
                <a:latin typeface="Roboto Condensed"/>
              </a:rPr>
              <a:t>•Internal vs. External</a:t>
            </a:r>
          </a:p>
          <a:p>
            <a:pPr>
              <a:lnSpc>
                <a:spcPts val="4200"/>
              </a:lnSpc>
            </a:pPr>
            <a:r>
              <a:rPr lang="en-US" sz="3000">
                <a:solidFill>
                  <a:srgbClr val="FFFFFF"/>
                </a:solidFill>
                <a:latin typeface="Roboto Condensed"/>
              </a:rPr>
              <a:t>•Level of Sophistication/Capability</a:t>
            </a:r>
          </a:p>
          <a:p>
            <a:pPr>
              <a:lnSpc>
                <a:spcPts val="4200"/>
              </a:lnSpc>
            </a:pPr>
            <a:r>
              <a:rPr lang="en-US" sz="3000">
                <a:solidFill>
                  <a:srgbClr val="FFFFFF"/>
                </a:solidFill>
                <a:latin typeface="Roboto Condensed"/>
              </a:rPr>
              <a:t>•Resources/Funding</a:t>
            </a:r>
          </a:p>
          <a:p>
            <a:pPr>
              <a:lnSpc>
                <a:spcPts val="4200"/>
              </a:lnSpc>
            </a:pPr>
            <a:r>
              <a:rPr lang="en-US" sz="3000">
                <a:solidFill>
                  <a:srgbClr val="FFFFFF"/>
                </a:solidFill>
                <a:latin typeface="Roboto Condensed"/>
              </a:rPr>
              <a:t>•Intent/Motivation</a:t>
            </a:r>
          </a:p>
          <a:p>
            <a:pPr>
              <a:lnSpc>
                <a:spcPts val="420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DAF8BsNjSD0</dc:identifier>
  <dcterms:modified xsi:type="dcterms:W3CDTF">2011-08-01T06:04:30Z</dcterms:modified>
  <cp:revision>1</cp:revision>
  <dc:title>ITP63 Chapter 0</dc:title>
</cp:coreProperties>
</file>

<file path=docProps/thumbnail.jpeg>
</file>